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70" r:id="rId5"/>
    <p:sldId id="271" r:id="rId6"/>
    <p:sldId id="261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255"/>
    <p:restoredTop sz="62337"/>
  </p:normalViewPr>
  <p:slideViewPr>
    <p:cSldViewPr snapToGrid="0" snapToObjects="1">
      <p:cViewPr varScale="1">
        <p:scale>
          <a:sx n="84" d="100"/>
          <a:sy n="84" d="100"/>
        </p:scale>
        <p:origin x="1000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6274C-D1C1-1841-9B98-5C74E72887B6}" type="datetimeFigureOut">
              <a:rPr kumimoji="1" lang="zh-CN" altLang="en-US" smtClean="0"/>
              <a:t>2019/7/4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450D4-F945-DD4F-843C-4A6573BE3A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78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“天下事有难易乎？为之，则难者亦易矣；不为，则易者亦难矣。人之为学有难易乎？学之，则难者亦易矣；不学，则易者亦难矣。”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虽然说只要开始学了，就会难者亦易矣。但一般也有个顺序。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学习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手术之前，应该先对显微手术的学习有一个基本的认识。眼科显微手术的训练过程大约是这样的，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先从外眼手术开始，然后做位于眼表和眼球壁上的手术，再进入前房，最后进入玻璃体。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51300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学习手术，首先是动脑子理解，每一个动作都有特定的意义，手做出一个动作，就会有一系列后果，手在做动作之前，心里就应该要预先估计出可能的后果。弄明白</a:t>
            </a:r>
            <a:r>
              <a:rPr kumimoji="1" lang="en-US" altLang="zh-CN" dirty="0"/>
              <a:t>『</a:t>
            </a:r>
            <a:r>
              <a:rPr kumimoji="1" lang="zh-CN" altLang="en-US" dirty="0"/>
              <a:t>为什么</a:t>
            </a:r>
            <a:r>
              <a:rPr kumimoji="1" lang="en-US" altLang="zh-CN" dirty="0"/>
              <a:t>』</a:t>
            </a:r>
            <a:r>
              <a:rPr kumimoji="1" lang="zh-CN" altLang="en-US" dirty="0"/>
              <a:t>，是学好手术的关键。在进行训练时，试着在做每一个动作的时候都问问自己，为什么。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为什么要这样拿器械。为什么要向这边用力。为什么要用双手。为什么要用单手。为什么要做这个动作。为什么有的人不做这个动作。一个步骤是否是必须的。一个手术步骤带来的好处在哪里？危险在哪里？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养成自己多问为什么的习惯，随着这门课的进程，你也会慢慢体会到探索研究手术中动作原理的乐趣。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69829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手术，是以手完成的艺术。心里再明白，手上做不出来也是没有用的。手术操作不仅仅是用大脑在记忆，其实也是在“用肌肉在记忆”。训练出对器械的手感，对眼前房的空间感是很重要的。更进一步，有些危险时刻的反应是需要直接“固化”在手上的，一旦出现手术危险，不需要经过思考，手上脚上已经按照安全的方式完成了最早期的处理。这种程序可能与常规的生理本能不同，例如吸住了虹膜，本能的反应可能是手突然回缩，但这样只能造成大范围的虹膜根部解离，不妨拿出几分钟专门强化停手抬脚回吐的动作，这样一旦出现误吸虹膜，才会以正确的反射应对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3790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眼科显微手术使用器械操作，对于触觉的反馈其实很弱，主要是手眼配合，眼脚配合，手耳配合，所以训练眼力也是很重要的。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练手术要多看手术录像，</a:t>
            </a:r>
          </a:p>
          <a:p>
            <a:r>
              <a:rPr kumimoji="1" lang="zh-CN" altLang="en-US" dirty="0"/>
              <a:t>其中，</a:t>
            </a:r>
          </a:p>
          <a:p>
            <a:r>
              <a:rPr kumimoji="1" lang="zh-CN" altLang="en-US" dirty="0"/>
              <a:t>看自己的手术录像是最最最重要的，</a:t>
            </a:r>
          </a:p>
          <a:p>
            <a:r>
              <a:rPr kumimoji="1" lang="zh-CN" altLang="en-US" dirty="0"/>
              <a:t>看自己的手术录像是最最最重要的，</a:t>
            </a:r>
          </a:p>
          <a:p>
            <a:r>
              <a:rPr kumimoji="1" lang="zh-CN" altLang="en-US" dirty="0"/>
              <a:t>看自己的手术录像是最最最重要的，</a:t>
            </a:r>
          </a:p>
          <a:p>
            <a:r>
              <a:rPr kumimoji="1" lang="zh-CN" altLang="en-US" dirty="0"/>
              <a:t>重要的话要说三遍，当你坐到主刀的位置上时，任何一个小操作都请录像下来。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9246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因为我们初学者在开始的时候，注意力只能集中在器械尖端的那一点，对其他地方视而不见，即使术后想回忆也想不起来，于是出了并发症不知道原因何在，旁人指点的时候，自己也不知道具体所指的是什么。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3175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有这几点认识，在学习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的过程中，也请自己详细的总结自己学习的轨迹，学习前辈们写写手术笔记。多多与人分享，跟别人讲解是很好的学习方法。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各地的教学水平不一，各人能够拥有的教学资源也不同，你只能根据自己的情况因地制宜进行练习。我在此训练课程中将尽可能设想常见的情况，使用简单的器材就可以进行练习。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作为手术医生，你不是一个人在战斗。你可以，也应该动用各种资源来帮助你学习手术，如果有医疗器械或者药品的厂商能够提供手术训练的机会，不要犹豫，请充分利用。你学会了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手术对自己好、对病人好、对厂商也好。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08749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最终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还是要在病人身上实施的。也许你手术的时候旁边能够有一位老师帮助并指导，希望大家能够明白，临床的老师，是以自己的信誉为代价在教学生。这是很了不起的，操作之前一定要做好准备，不要辜负了老师的心意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7918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首先是在眼附属器上的外眼手术，典型手术比如囊肿、缝合眼睑皮肤，在这个阶段的训练，大体是外科手术训练的延续，是直视下的手术，手里的器械还不是显微器械。但在这个阶段，如果有可能也应该尝试在手术显微镜下进行一些操作，例如剥囊肿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8016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然后，翼状胬肉手术，是很多眼科医生接触到的第一个显微手术，这是在眼表进行的，在这个手术中主要训练的是显微镜的操作和显微缝合。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544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本教程并不教学显微缝合，但显微缝合是非常重要的基本功，我非常推荐哥伦比亚大学制作的一个显微缝合视频教程，这是一个</a:t>
            </a:r>
            <a:r>
              <a:rPr kumimoji="1" lang="en-US" altLang="zh-CN" dirty="0"/>
              <a:t>30</a:t>
            </a:r>
            <a:r>
              <a:rPr kumimoji="1" lang="zh-CN" altLang="en-US" dirty="0"/>
              <a:t>分钟的视频课程，从如何拿针到如何缝合如何打结，都有很详细的讲解。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如何找到学习资源也是重要的训练之一，所以这里我只提供这些关键词，</a:t>
            </a:r>
            <a:r>
              <a:rPr lang="en-US" altLang="zh-CN" dirty="0"/>
              <a:t>Columbia Orthopedics</a:t>
            </a:r>
            <a:r>
              <a:rPr lang="zh-CN" altLang="en-US" b="1" dirty="0"/>
              <a:t> </a:t>
            </a:r>
            <a:r>
              <a:rPr lang="en-US" altLang="zh-CN" dirty="0"/>
              <a:t>Basic </a:t>
            </a:r>
            <a:r>
              <a:rPr lang="en-US" altLang="zh-CN" dirty="0" err="1"/>
              <a:t>Microsuture</a:t>
            </a:r>
            <a:r>
              <a:rPr lang="en-US" altLang="zh-CN" dirty="0"/>
              <a:t> Technique</a:t>
            </a:r>
            <a:r>
              <a:rPr lang="zh-CN" altLang="en-US" dirty="0"/>
              <a:t>，请试着自行寻找该视频教程。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8489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为了练习缝合基本功，最好平时收集一些用剩下的显微缝线，但如果没有，我也发现了一篇非常有趣的文章，教如何使用</a:t>
            </a:r>
            <a:r>
              <a:rPr kumimoji="1" lang="en-US" altLang="zh-CN" dirty="0"/>
              <a:t>32G</a:t>
            </a:r>
            <a:r>
              <a:rPr kumimoji="1" lang="zh-CN" altLang="en-US" dirty="0"/>
              <a:t>的胰岛素针头和头发来自制训练用的显微缝线。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2991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注意，在翼状胬肉的手术时，如果是右利手，就应该努力练习左手的操控能力，争取多用左手进行缝合，反之亦然。双手的配合在日后的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手术中非常重要。请多多练习自己的非主利手。如果已经开始练习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手术，也不妨偶尔用左手做一些以前熟悉的操作。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2010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接下来的训练是青光眼手术，这就是在眼球壁上进行的操作了，需要对眼球壁的结构有所理解，而且开始使用显微的刀具。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9613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pheico</a:t>
            </a:r>
            <a:r>
              <a:rPr kumimoji="1" lang="zh-CN" altLang="en-US" dirty="0"/>
              <a:t>手术，是很多眼科医生第一次进入前房内的操作，之前的手术还都是在开放空间的，从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手术开始，就需要在一个密闭的空间内进行了。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手术要用到大量的新器械，还要学会使用水流和能量之类无法直视看到的工具。这个阶段可以看做是一个战术训练的阶段。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58784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最后是玻切手术，就从前房更深入到眼球内部了，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手术的顺序几乎是不变的，但玻切手术则要根据病人的情况对各种操作模块进行调整，这个阶段可以看做是一个战略训练的阶段。</a:t>
            </a:r>
            <a:endParaRPr kumimoji="1" lang="en-US" altLang="zh-CN" dirty="0"/>
          </a:p>
          <a:p>
            <a:endParaRPr kumimoji="1" lang="zh-CN" altLang="en-US" dirty="0"/>
          </a:p>
          <a:p>
            <a:r>
              <a:rPr kumimoji="1" lang="zh-CN" altLang="en-US" dirty="0"/>
              <a:t>虽然本课程是讲述</a:t>
            </a:r>
            <a:r>
              <a:rPr kumimoji="1" lang="en-US" altLang="zh-CN" dirty="0" err="1"/>
              <a:t>pheico</a:t>
            </a:r>
            <a:r>
              <a:rPr kumimoji="1" lang="zh-CN" altLang="en-US" dirty="0"/>
              <a:t>手术训练，但也希望各位同道不要止步，保持学习的状态，继续钻研手术技巧。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7864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cbi.nlm.nih.gov/pubmed/30366354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12.png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如何学习显微手术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天下事有难易乎</a:t>
            </a:r>
            <a:endParaRPr kumimoji="1" lang="en-US" altLang="zh-CN" dirty="0"/>
          </a:p>
          <a:p>
            <a:endParaRPr lang="en-US" altLang="zh-CN" dirty="0"/>
          </a:p>
          <a:p>
            <a:r>
              <a:rPr kumimoji="1" lang="zh-CN" altLang="en-US" dirty="0"/>
              <a:t>外眼手术</a:t>
            </a:r>
            <a:r>
              <a:rPr kumimoji="1" lang="en-US" altLang="zh-CN" dirty="0"/>
              <a:t>-&gt;</a:t>
            </a:r>
            <a:r>
              <a:rPr kumimoji="1" lang="zh-CN" altLang="en-US" dirty="0"/>
              <a:t>眼表手术</a:t>
            </a:r>
            <a:r>
              <a:rPr kumimoji="1" lang="en-US" altLang="zh-CN" dirty="0"/>
              <a:t>-&gt;</a:t>
            </a:r>
            <a:r>
              <a:rPr kumimoji="1" lang="zh-CN" altLang="en-US" dirty="0"/>
              <a:t>进入前房</a:t>
            </a:r>
            <a:r>
              <a:rPr kumimoji="1" lang="en-US" altLang="zh-CN" dirty="0"/>
              <a:t>-&gt;</a:t>
            </a:r>
            <a:r>
              <a:rPr kumimoji="1" lang="zh-CN" altLang="en-US" dirty="0"/>
              <a:t>进入玻璃体</a:t>
            </a:r>
          </a:p>
        </p:txBody>
      </p:sp>
    </p:spTree>
    <p:extLst>
      <p:ext uri="{BB962C8B-B14F-4D97-AF65-F5344CB8AC3E}">
        <p14:creationId xmlns:p14="http://schemas.microsoft.com/office/powerpoint/2010/main" val="2724070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学习手术的技巧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为什么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BCA9A44-99BF-7A4C-859E-BC65DEF1C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207" y="1900998"/>
            <a:ext cx="3713793" cy="26204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0355E70-F097-2543-9309-0D53D7F55E7D}"/>
              </a:ext>
            </a:extLst>
          </p:cNvPr>
          <p:cNvSpPr txBox="1"/>
          <p:nvPr/>
        </p:nvSpPr>
        <p:spPr>
          <a:xfrm>
            <a:off x="858207" y="4521478"/>
            <a:ext cx="36010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/>
              <a:t>图片来自维基百科</a:t>
            </a:r>
            <a:endParaRPr kumimoji="1"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352834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grpSp>
        <p:nvGrpSpPr>
          <p:cNvPr id="4" name="组 3"/>
          <p:cNvGrpSpPr/>
          <p:nvPr/>
        </p:nvGrpSpPr>
        <p:grpSpPr>
          <a:xfrm>
            <a:off x="292100" y="567214"/>
            <a:ext cx="6202012" cy="4356741"/>
            <a:chOff x="221815" y="282238"/>
            <a:chExt cx="8756553" cy="6151236"/>
          </a:xfrm>
        </p:grpSpPr>
        <p:grpSp>
          <p:nvGrpSpPr>
            <p:cNvPr id="5" name="组 4"/>
            <p:cNvGrpSpPr/>
            <p:nvPr/>
          </p:nvGrpSpPr>
          <p:grpSpPr>
            <a:xfrm>
              <a:off x="221815" y="282238"/>
              <a:ext cx="8756553" cy="6151236"/>
              <a:chOff x="221815" y="282238"/>
              <a:chExt cx="8756553" cy="6151236"/>
            </a:xfrm>
          </p:grpSpPr>
          <p:pic>
            <p:nvPicPr>
              <p:cNvPr id="10" name="图片 9" descr="20150826_162150000_iO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1815" y="282238"/>
                <a:ext cx="8756553" cy="6151236"/>
              </a:xfrm>
              <a:prstGeom prst="rect">
                <a:avLst/>
              </a:prstGeom>
            </p:spPr>
          </p:pic>
          <p:pic>
            <p:nvPicPr>
              <p:cNvPr id="11" name="图片 10" descr="开睑器t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598" r="28183"/>
              <a:stretch/>
            </p:blipFill>
            <p:spPr>
              <a:xfrm>
                <a:off x="2138006" y="911180"/>
                <a:ext cx="6085783" cy="5369512"/>
              </a:xfrm>
              <a:prstGeom prst="rect">
                <a:avLst/>
              </a:prstGeom>
            </p:spPr>
          </p:pic>
        </p:grpSp>
        <p:pic>
          <p:nvPicPr>
            <p:cNvPr id="7" name="图片 6" descr="phacow.png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48" b="89965" l="2343" r="90000">
                          <a14:foregroundMark x1="6498" y1="45329" x2="6498" y2="45329"/>
                          <a14:foregroundMark x1="10169" y1="41176" x2="10169" y2="41176"/>
                          <a14:foregroundMark x1="6836" y1="51298" x2="75531" y2="45934"/>
                          <a14:foregroundMark x1="8671" y1="37543" x2="7995" y2="512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752617">
              <a:off x="3225343" y="3387876"/>
              <a:ext cx="2781053" cy="776545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 rot="19630053">
              <a:off x="4351287" y="4090433"/>
              <a:ext cx="682192" cy="388362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3081500">
              <a:off x="3084924" y="4141919"/>
              <a:ext cx="279750" cy="155753"/>
            </a:xfrm>
            <a:prstGeom prst="rect">
              <a:avLst/>
            </a:prstGeom>
            <a:solidFill>
              <a:srgbClr val="BFBFBF">
                <a:alpha val="59000"/>
              </a:srgb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5392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看自己的手术录像是最最最重要的，</a:t>
            </a:r>
            <a:endParaRPr lang="en-US" altLang="zh-CN" sz="2400" dirty="0"/>
          </a:p>
          <a:p>
            <a:endParaRPr lang="zh-CN" altLang="en-US" sz="2400" dirty="0"/>
          </a:p>
          <a:p>
            <a:r>
              <a:rPr lang="zh-CN" altLang="en-US" sz="2400" dirty="0"/>
              <a:t>看自己的手术录像是最最最重要的，</a:t>
            </a:r>
            <a:endParaRPr lang="en-US" altLang="zh-CN" sz="2400" dirty="0"/>
          </a:p>
          <a:p>
            <a:endParaRPr lang="zh-CN" altLang="en-US" sz="2400" dirty="0"/>
          </a:p>
          <a:p>
            <a:r>
              <a:rPr lang="zh-CN" altLang="en-US" sz="2400" dirty="0"/>
              <a:t>看自己的手术录像是最最最重要的，</a:t>
            </a:r>
            <a:endParaRPr lang="zh-CN" altLang="en-US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4405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BEF8CE-A122-B143-AD9D-41464A01A2DA}"/>
              </a:ext>
            </a:extLst>
          </p:cNvPr>
          <p:cNvGrpSpPr/>
          <p:nvPr/>
        </p:nvGrpSpPr>
        <p:grpSpPr>
          <a:xfrm>
            <a:off x="798675" y="1431978"/>
            <a:ext cx="4714550" cy="5602013"/>
            <a:chOff x="708788" y="706764"/>
            <a:chExt cx="8821775" cy="10482378"/>
          </a:xfrm>
        </p:grpSpPr>
        <p:grpSp>
          <p:nvGrpSpPr>
            <p:cNvPr id="13" name="组 13">
              <a:extLst>
                <a:ext uri="{FF2B5EF4-FFF2-40B4-BE49-F238E27FC236}">
                  <a16:creationId xmlns:a16="http://schemas.microsoft.com/office/drawing/2014/main" id="{EC7E61CB-302A-BF43-9417-C7822413B15B}"/>
                </a:ext>
              </a:extLst>
            </p:cNvPr>
            <p:cNvGrpSpPr/>
            <p:nvPr/>
          </p:nvGrpSpPr>
          <p:grpSpPr>
            <a:xfrm>
              <a:off x="774010" y="706764"/>
              <a:ext cx="8756553" cy="6151236"/>
              <a:chOff x="221815" y="282238"/>
              <a:chExt cx="8756553" cy="6151236"/>
            </a:xfrm>
          </p:grpSpPr>
          <p:pic>
            <p:nvPicPr>
              <p:cNvPr id="14" name="图片 13" descr="20150826_162150000_iOS.png">
                <a:extLst>
                  <a:ext uri="{FF2B5EF4-FFF2-40B4-BE49-F238E27FC236}">
                    <a16:creationId xmlns:a16="http://schemas.microsoft.com/office/drawing/2014/main" id="{92717817-2591-8145-BE5C-EBB4F5F7F3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1815" y="282238"/>
                <a:ext cx="8756553" cy="6151236"/>
              </a:xfrm>
              <a:prstGeom prst="rect">
                <a:avLst/>
              </a:prstGeom>
            </p:spPr>
          </p:pic>
          <p:pic>
            <p:nvPicPr>
              <p:cNvPr id="15" name="图片 14" descr="开睑器t.png">
                <a:extLst>
                  <a:ext uri="{FF2B5EF4-FFF2-40B4-BE49-F238E27FC236}">
                    <a16:creationId xmlns:a16="http://schemas.microsoft.com/office/drawing/2014/main" id="{8FB73EDA-6450-4147-AB31-37EE0BD095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598" r="28183"/>
              <a:stretch/>
            </p:blipFill>
            <p:spPr>
              <a:xfrm>
                <a:off x="2138006" y="911180"/>
                <a:ext cx="6085783" cy="5369512"/>
              </a:xfrm>
              <a:prstGeom prst="rect">
                <a:avLst/>
              </a:prstGeom>
            </p:spPr>
          </p:pic>
        </p:grpSp>
        <p:pic>
          <p:nvPicPr>
            <p:cNvPr id="16" name="图片 15" descr="撕囊镊3w.png">
              <a:extLst>
                <a:ext uri="{FF2B5EF4-FFF2-40B4-BE49-F238E27FC236}">
                  <a16:creationId xmlns:a16="http://schemas.microsoft.com/office/drawing/2014/main" id="{2C5FBAFF-0C4B-4644-BF6F-9CBA706AC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512" b="89979" l="9996" r="94836">
                          <a14:foregroundMark x1="15736" y1="70455" x2="15736" y2="70455"/>
                          <a14:foregroundMark x1="27593" y1="66563" x2="51064" y2="65496"/>
                          <a14:foregroundMark x1="53568" y1="63361" x2="87101" y2="27961"/>
                          <a14:foregroundMark x1="13675" y1="79304" x2="41268" y2="77893"/>
                          <a14:foregroundMark x1="42863" y1="78271" x2="57225" y2="77548"/>
                          <a14:foregroundMark x1="58599" y1="75413" x2="89140" y2="52376"/>
                          <a14:foregroundMark x1="85505" y1="15909" x2="90293" y2="50620"/>
                          <a14:foregroundMark x1="86857" y1="12018" x2="91645" y2="5309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872697">
              <a:off x="3610149" y="3407959"/>
              <a:ext cx="4573408" cy="2943523"/>
            </a:xfrm>
            <a:prstGeom prst="rect">
              <a:avLst/>
            </a:prstGeom>
          </p:spPr>
        </p:pic>
        <p:pic>
          <p:nvPicPr>
            <p:cNvPr id="17" name="图片 16" descr="镊子w.png">
              <a:extLst>
                <a:ext uri="{FF2B5EF4-FFF2-40B4-BE49-F238E27FC236}">
                  <a16:creationId xmlns:a16="http://schemas.microsoft.com/office/drawing/2014/main" id="{029C6122-44A3-AC4F-92A9-C7675F2520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31" b="89954" l="3144" r="89990">
                          <a14:foregroundMark x1="33627" y1="50346" x2="86645" y2="49538"/>
                          <a14:foregroundMark x1="52163" y1="60624" x2="57545" y2="6062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581364">
              <a:off x="-2346939" y="6431639"/>
              <a:ext cx="7813230" cy="1701775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F9D1339-CA8A-2442-B7FB-9F7FEAFF98D4}"/>
                </a:ext>
              </a:extLst>
            </p:cNvPr>
            <p:cNvSpPr/>
            <p:nvPr/>
          </p:nvSpPr>
          <p:spPr>
            <a:xfrm rot="19992137">
              <a:off x="4839931" y="4573633"/>
              <a:ext cx="682192" cy="388362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同心圆 19">
            <a:extLst>
              <a:ext uri="{FF2B5EF4-FFF2-40B4-BE49-F238E27FC236}">
                <a16:creationId xmlns:a16="http://schemas.microsoft.com/office/drawing/2014/main" id="{F84C48E3-1810-2743-9EE1-1AD532918EF4}"/>
              </a:ext>
            </a:extLst>
          </p:cNvPr>
          <p:cNvSpPr/>
          <p:nvPr/>
        </p:nvSpPr>
        <p:spPr>
          <a:xfrm>
            <a:off x="899630" y="774284"/>
            <a:ext cx="4295548" cy="4295548"/>
          </a:xfrm>
          <a:prstGeom prst="donut">
            <a:avLst>
              <a:gd name="adj" fmla="val 44644"/>
            </a:avLst>
          </a:prstGeom>
          <a:gradFill flip="none" rotWithShape="1">
            <a:gsLst>
              <a:gs pos="0">
                <a:schemeClr val="bg1"/>
              </a:gs>
              <a:gs pos="80000">
                <a:schemeClr val="tx1">
                  <a:lumMod val="95000"/>
                  <a:lumOff val="5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767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73B5259-E56E-9449-BCC4-FB8070E4E0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7304" y="1200150"/>
            <a:ext cx="4917291" cy="367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4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BAC0557-8086-504A-A56F-510D28590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5378" b="14092"/>
          <a:stretch/>
        </p:blipFill>
        <p:spPr>
          <a:xfrm>
            <a:off x="1001684" y="608385"/>
            <a:ext cx="4298735" cy="392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69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外眼手术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直视，非显微器械</a:t>
            </a:r>
            <a:endParaRPr lang="en-US" altLang="zh-CN" dirty="0"/>
          </a:p>
          <a:p>
            <a:pPr lvl="1"/>
            <a:r>
              <a:rPr kumimoji="1" lang="zh-CN" altLang="en-US" dirty="0"/>
              <a:t>囊肿</a:t>
            </a:r>
            <a:endParaRPr kumimoji="1" lang="en-US" altLang="zh-CN" dirty="0"/>
          </a:p>
          <a:p>
            <a:pPr lvl="1"/>
            <a:r>
              <a:rPr lang="zh-CN" altLang="en-US" dirty="0"/>
              <a:t>缝合</a:t>
            </a:r>
            <a:endParaRPr lang="en-US" altLang="zh-CN" dirty="0"/>
          </a:p>
          <a:p>
            <a:pPr lvl="1"/>
            <a:endParaRPr kumimoji="1" lang="en-US" altLang="zh-CN" dirty="0"/>
          </a:p>
          <a:p>
            <a:r>
              <a:rPr lang="zh-CN" altLang="en-US" dirty="0"/>
              <a:t>试试显微镜？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9663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胬肉</a:t>
            </a:r>
          </a:p>
        </p:txBody>
      </p:sp>
      <p:grpSp>
        <p:nvGrpSpPr>
          <p:cNvPr id="4" name="组 3"/>
          <p:cNvGrpSpPr/>
          <p:nvPr/>
        </p:nvGrpSpPr>
        <p:grpSpPr>
          <a:xfrm>
            <a:off x="645136" y="1411160"/>
            <a:ext cx="5736371" cy="3958764"/>
            <a:chOff x="221815" y="282238"/>
            <a:chExt cx="8756553" cy="6151236"/>
          </a:xfrm>
        </p:grpSpPr>
        <p:pic>
          <p:nvPicPr>
            <p:cNvPr id="5" name="图片 4" descr="20150826_162150000_iOS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815" y="282238"/>
              <a:ext cx="8756553" cy="6151236"/>
            </a:xfrm>
            <a:prstGeom prst="rect">
              <a:avLst/>
            </a:prstGeom>
          </p:spPr>
        </p:pic>
        <p:pic>
          <p:nvPicPr>
            <p:cNvPr id="6" name="图片 5" descr="开睑器t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98" r="28183"/>
            <a:stretch/>
          </p:blipFill>
          <p:spPr>
            <a:xfrm>
              <a:off x="2138006" y="911180"/>
              <a:ext cx="6085783" cy="5369512"/>
            </a:xfrm>
            <a:prstGeom prst="rect">
              <a:avLst/>
            </a:prstGeom>
          </p:spPr>
        </p:pic>
      </p:grpSp>
      <p:pic>
        <p:nvPicPr>
          <p:cNvPr id="7" name="图片 6" descr="针持w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43" b="89962" l="2247" r="98975">
                        <a14:foregroundMark x1="18848" y1="83539" x2="87304" y2="38011"/>
                        <a14:foregroundMark x1="11671" y1="75737" x2="90445" y2="43911"/>
                        <a14:foregroundMark x1="65532" y1="34586" x2="86169" y2="17983"/>
                        <a14:foregroundMark x1="87980" y1="31161" x2="92234" y2="47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422" y="1815930"/>
            <a:ext cx="3056175" cy="1401414"/>
          </a:xfrm>
          <a:prstGeom prst="rect">
            <a:avLst/>
          </a:prstGeom>
        </p:spPr>
      </p:pic>
      <p:pic>
        <p:nvPicPr>
          <p:cNvPr id="10" name="图片 9" descr="镊子w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31" b="89954" l="3144" r="89990">
                        <a14:foregroundMark x1="33627" y1="50346" x2="86645" y2="49538"/>
                        <a14:foregroundMark x1="52163" y1="60624" x2="57545" y2="606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0304">
            <a:off x="-1078730" y="4496625"/>
            <a:ext cx="4283292" cy="93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77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8A9B85-4DB5-9445-BEEB-CD3971E60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 descr="图片包含 室内, 墙壁, 显微镜, 屏幕截图&#10;&#10;描述已自动生成">
            <a:extLst>
              <a:ext uri="{FF2B5EF4-FFF2-40B4-BE49-F238E27FC236}">
                <a16:creationId xmlns:a16="http://schemas.microsoft.com/office/drawing/2014/main" id="{C2CC8EA8-832E-3B45-BE54-ED675FE0A3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49242" y="383319"/>
            <a:ext cx="3813416" cy="3673475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0A3AAA9-2FD0-E14F-9F43-3D9D9B09A4D6}"/>
              </a:ext>
            </a:extLst>
          </p:cNvPr>
          <p:cNvSpPr txBox="1"/>
          <p:nvPr/>
        </p:nvSpPr>
        <p:spPr>
          <a:xfrm>
            <a:off x="656492" y="4431323"/>
            <a:ext cx="46892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Columbia Orthopedics</a:t>
            </a:r>
            <a:endParaRPr lang="en-US" altLang="zh-CN" b="1" dirty="0"/>
          </a:p>
          <a:p>
            <a:r>
              <a:rPr lang="en-US" altLang="zh-CN" dirty="0"/>
              <a:t>Basic </a:t>
            </a:r>
            <a:r>
              <a:rPr lang="en-US" altLang="zh-CN" dirty="0" err="1"/>
              <a:t>Microsuture</a:t>
            </a:r>
            <a:r>
              <a:rPr lang="en-US" altLang="zh-CN" dirty="0"/>
              <a:t> Technique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5557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12413A-5AE0-724F-BECC-46FE1959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 descr="图片包含 室内, 照片, 展示&#10;&#10;描述已自动生成">
            <a:extLst>
              <a:ext uri="{FF2B5EF4-FFF2-40B4-BE49-F238E27FC236}">
                <a16:creationId xmlns:a16="http://schemas.microsoft.com/office/drawing/2014/main" id="{FB651B6C-7969-6244-B029-C7FD60EE9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2100" y="1147131"/>
            <a:ext cx="5727700" cy="284923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3602EE7-8FFB-4A46-9D07-D0E046771F7B}"/>
              </a:ext>
            </a:extLst>
          </p:cNvPr>
          <p:cNvSpPr/>
          <p:nvPr/>
        </p:nvSpPr>
        <p:spPr>
          <a:xfrm>
            <a:off x="292100" y="4079875"/>
            <a:ext cx="53953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/>
              <a:t>Do-It-Yourself </a:t>
            </a:r>
            <a:r>
              <a:rPr lang="en-US" altLang="zh-CN" b="1" dirty="0" err="1"/>
              <a:t>Microsuture</a:t>
            </a:r>
            <a:r>
              <a:rPr lang="en-US" altLang="zh-CN" b="1" dirty="0"/>
              <a:t> from Human Hair for Basic Microsurgical Training.</a:t>
            </a:r>
            <a:endParaRPr lang="en-US" altLang="zh-CN" dirty="0">
              <a:hlinkClick r:id="rId4"/>
            </a:endParaRPr>
          </a:p>
          <a:p>
            <a:r>
              <a:rPr lang="en-US" altLang="zh-CN" dirty="0">
                <a:hlinkClick r:id="rId4"/>
              </a:rPr>
              <a:t>https://www.ncbi.nlm.nih.gov/pubmed/30366354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4782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胬肉</a:t>
            </a:r>
          </a:p>
        </p:txBody>
      </p:sp>
      <p:grpSp>
        <p:nvGrpSpPr>
          <p:cNvPr id="8" name="组 7"/>
          <p:cNvGrpSpPr/>
          <p:nvPr/>
        </p:nvGrpSpPr>
        <p:grpSpPr>
          <a:xfrm flipH="1">
            <a:off x="596451" y="1411160"/>
            <a:ext cx="5785056" cy="5693576"/>
            <a:chOff x="596451" y="1411160"/>
            <a:chExt cx="5785056" cy="5693576"/>
          </a:xfrm>
        </p:grpSpPr>
        <p:grpSp>
          <p:nvGrpSpPr>
            <p:cNvPr id="4" name="组 3"/>
            <p:cNvGrpSpPr/>
            <p:nvPr/>
          </p:nvGrpSpPr>
          <p:grpSpPr>
            <a:xfrm>
              <a:off x="645136" y="1411160"/>
              <a:ext cx="5736371" cy="3958764"/>
              <a:chOff x="221815" y="282238"/>
              <a:chExt cx="8756553" cy="6151236"/>
            </a:xfrm>
          </p:grpSpPr>
          <p:pic>
            <p:nvPicPr>
              <p:cNvPr id="5" name="图片 4" descr="20150826_162150000_iO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1815" y="282238"/>
                <a:ext cx="8756553" cy="6151236"/>
              </a:xfrm>
              <a:prstGeom prst="rect">
                <a:avLst/>
              </a:prstGeom>
            </p:spPr>
          </p:pic>
          <p:pic>
            <p:nvPicPr>
              <p:cNvPr id="6" name="图片 5" descr="开睑器t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598" r="28183"/>
              <a:stretch/>
            </p:blipFill>
            <p:spPr>
              <a:xfrm>
                <a:off x="2138006" y="911180"/>
                <a:ext cx="6085783" cy="5369512"/>
              </a:xfrm>
              <a:prstGeom prst="rect">
                <a:avLst/>
              </a:prstGeom>
            </p:spPr>
          </p:pic>
        </p:grpSp>
        <p:pic>
          <p:nvPicPr>
            <p:cNvPr id="7" name="图片 6" descr="针持w.png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43" b="89962" l="2247" r="98975">
                          <a14:foregroundMark x1="18848" y1="83539" x2="87304" y2="38011"/>
                          <a14:foregroundMark x1="11671" y1="75737" x2="90445" y2="43911"/>
                          <a14:foregroundMark x1="65532" y1="34586" x2="86169" y2="17983"/>
                          <a14:foregroundMark x1="87980" y1="31161" x2="92234" y2="4781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0422" y="1815930"/>
              <a:ext cx="3056175" cy="1401414"/>
            </a:xfrm>
            <a:prstGeom prst="rect">
              <a:avLst/>
            </a:prstGeom>
          </p:spPr>
        </p:pic>
        <p:pic>
          <p:nvPicPr>
            <p:cNvPr id="10" name="图片 9" descr="镊子w.png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31" b="89954" l="3144" r="89990">
                          <a14:foregroundMark x1="33627" y1="50346" x2="86645" y2="49538"/>
                          <a14:foregroundMark x1="52163" y1="60624" x2="57545" y2="6062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40304">
              <a:off x="-1078730" y="4496625"/>
              <a:ext cx="4283292" cy="9329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3972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眼表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青光眼</a:t>
            </a:r>
            <a:endParaRPr kumimoji="1" lang="zh-CN" altLang="en-US" dirty="0"/>
          </a:p>
        </p:txBody>
      </p:sp>
      <p:pic>
        <p:nvPicPr>
          <p:cNvPr id="4" name="图片 3" descr="20150826_162258000_iO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480" y="1621148"/>
            <a:ext cx="3408757" cy="2520000"/>
          </a:xfrm>
          <a:prstGeom prst="rect">
            <a:avLst/>
          </a:prstGeom>
        </p:spPr>
      </p:pic>
      <p:pic>
        <p:nvPicPr>
          <p:cNvPr id="5" name="图片 4" descr="板层刀w.pn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8308" l="2065" r="27446">
                        <a14:foregroundMark x1="13882" y1="21765" x2="14549" y2="71334"/>
                        <a14:foregroundMark x1="13469" y1="11911" x2="14771" y2="19011"/>
                        <a14:foregroundMark x1="11690" y1="72926" x2="16963" y2="89383"/>
                        <a14:foregroundMark x1="11055" y1="90080" x2="17186" y2="90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2982"/>
          <a:stretch/>
        </p:blipFill>
        <p:spPr>
          <a:xfrm>
            <a:off x="2831734" y="2942831"/>
            <a:ext cx="580217" cy="205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13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进入前房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Phaco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grpSp>
        <p:nvGrpSpPr>
          <p:cNvPr id="4" name="组 3"/>
          <p:cNvGrpSpPr/>
          <p:nvPr/>
        </p:nvGrpSpPr>
        <p:grpSpPr>
          <a:xfrm>
            <a:off x="-95011" y="1742210"/>
            <a:ext cx="5007773" cy="3587978"/>
            <a:chOff x="221815" y="282238"/>
            <a:chExt cx="8756553" cy="6713228"/>
          </a:xfrm>
        </p:grpSpPr>
        <p:grpSp>
          <p:nvGrpSpPr>
            <p:cNvPr id="5" name="组 4"/>
            <p:cNvGrpSpPr/>
            <p:nvPr/>
          </p:nvGrpSpPr>
          <p:grpSpPr>
            <a:xfrm>
              <a:off x="221815" y="282238"/>
              <a:ext cx="8756553" cy="6151236"/>
              <a:chOff x="221815" y="282238"/>
              <a:chExt cx="8756553" cy="6151236"/>
            </a:xfrm>
          </p:grpSpPr>
          <p:pic>
            <p:nvPicPr>
              <p:cNvPr id="10" name="图片 9" descr="20150826_162150000_iO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1815" y="282238"/>
                <a:ext cx="8756553" cy="6151236"/>
              </a:xfrm>
              <a:prstGeom prst="rect">
                <a:avLst/>
              </a:prstGeom>
            </p:spPr>
          </p:pic>
          <p:pic>
            <p:nvPicPr>
              <p:cNvPr id="11" name="图片 10" descr="开睑器t.pn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598" r="28183"/>
              <a:stretch/>
            </p:blipFill>
            <p:spPr>
              <a:xfrm>
                <a:off x="2138006" y="911180"/>
                <a:ext cx="6085783" cy="5369512"/>
              </a:xfrm>
              <a:prstGeom prst="rect">
                <a:avLst/>
              </a:prstGeom>
            </p:spPr>
          </p:pic>
        </p:grpSp>
        <p:pic>
          <p:nvPicPr>
            <p:cNvPr id="6" name="图片 5" descr="chopper近w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778" b="94165" l="9975" r="89994">
                          <a14:foregroundMark x1="56883" y1="45178" x2="56883" y2="45178"/>
                          <a14:foregroundMark x1="53282" y1="51812" x2="32282" y2="84674"/>
                          <a14:foregroundMark x1="43786" y1="81849" x2="41491" y2="89097"/>
                          <a14:foregroundMark x1="32632" y1="85319" x2="43786" y2="8974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28" r="25754"/>
            <a:stretch/>
          </p:blipFill>
          <p:spPr>
            <a:xfrm rot="925576">
              <a:off x="1526622" y="2033322"/>
              <a:ext cx="2320296" cy="4962144"/>
            </a:xfrm>
            <a:prstGeom prst="rect">
              <a:avLst/>
            </a:prstGeom>
          </p:spPr>
        </p:pic>
        <p:pic>
          <p:nvPicPr>
            <p:cNvPr id="7" name="图片 6" descr="phacow.png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48" b="89965" l="2343" r="90000">
                          <a14:foregroundMark x1="6498" y1="45329" x2="6498" y2="45329"/>
                          <a14:foregroundMark x1="10169" y1="41176" x2="10169" y2="41176"/>
                          <a14:foregroundMark x1="6836" y1="51298" x2="75531" y2="45934"/>
                          <a14:foregroundMark x1="8671" y1="37543" x2="7995" y2="512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23974">
              <a:off x="3414863" y="4084335"/>
              <a:ext cx="2781053" cy="776545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 rot="19630053">
              <a:off x="4351287" y="4090433"/>
              <a:ext cx="682192" cy="388362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3081500">
              <a:off x="3084924" y="4141919"/>
              <a:ext cx="279750" cy="155753"/>
            </a:xfrm>
            <a:prstGeom prst="rect">
              <a:avLst/>
            </a:prstGeom>
            <a:solidFill>
              <a:srgbClr val="BFBFBF">
                <a:alpha val="59000"/>
              </a:srgb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6300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进入玻璃体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玻切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 descr="20150826_162157000_iOS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86" b="94964" l="3261" r="94011">
                        <a14:foregroundMark x1="30669" y1="40625" x2="44693" y2="28762"/>
                        <a14:foregroundMark x1="53240" y1="32524" x2="59378" y2="52488"/>
                        <a14:foregroundMark x1="47975" y1="69053" x2="58078" y2="58434"/>
                        <a14:foregroundMark x1="30009" y1="47816" x2="39216" y2="68416"/>
                        <a14:foregroundMark x1="17498" y1="33131" x2="17498" y2="33131"/>
                        <a14:foregroundMark x1="26939" y1="68720" x2="27366" y2="27518"/>
                        <a14:foregroundMark x1="31330" y1="24090" x2="66176" y2="33465"/>
                        <a14:foregroundMark x1="31543" y1="70904" x2="66390" y2="60922"/>
                        <a14:foregroundMark x1="45780" y1="8495" x2="45780" y2="8495"/>
                        <a14:foregroundMark x1="16858" y1="75607" x2="16858" y2="75607"/>
                        <a14:foregroundMark x1="10720" y1="66232" x2="10720" y2="66232"/>
                        <a14:foregroundMark x1="7651" y1="58738" x2="7651" y2="58738"/>
                        <a14:foregroundMark x1="78240" y1="65928" x2="78240" y2="65928"/>
                        <a14:foregroundMark x1="80861" y1="59375" x2="80861" y2="59375"/>
                        <a14:foregroundMark x1="82630" y1="53428" x2="82630" y2="53428"/>
                        <a14:foregroundMark x1="86786" y1="48119" x2="86786" y2="48119"/>
                        <a14:foregroundMark x1="9953" y1="48271" x2="43478" y2="21966"/>
                        <a14:foregroundMark x1="45695" y1="21723" x2="73913" y2="43386"/>
                        <a14:foregroundMark x1="53900" y1="73331" x2="77003" y2="42658"/>
                        <a14:backgroundMark x1="42455" y1="37803" x2="40558" y2="577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227" y="1779466"/>
            <a:ext cx="4243144" cy="2980691"/>
          </a:xfrm>
          <a:prstGeom prst="rect">
            <a:avLst/>
          </a:prstGeom>
        </p:spPr>
      </p:pic>
      <p:pic>
        <p:nvPicPr>
          <p:cNvPr id="5" name="图片 4" descr="玻切w.png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67" b="89967" l="2007" r="99777">
                        <a14:foregroundMark x1="9448" y1="36650" x2="87737" y2="48590"/>
                        <a14:foregroundMark x1="8305" y1="58872" x2="15775" y2="58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549"/>
          <a:stretch/>
        </p:blipFill>
        <p:spPr>
          <a:xfrm rot="12470831">
            <a:off x="2757901" y="2673103"/>
            <a:ext cx="602495" cy="1092499"/>
          </a:xfrm>
          <a:prstGeom prst="rect">
            <a:avLst/>
          </a:prstGeom>
        </p:spPr>
      </p:pic>
      <p:pic>
        <p:nvPicPr>
          <p:cNvPr id="6" name="图片 5" descr="玻切w.png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67" b="89967" l="2007" r="99777">
                        <a14:foregroundMark x1="9448" y1="36650" x2="87737" y2="48590"/>
                        <a14:foregroundMark x1="8305" y1="58872" x2="15775" y2="58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6470"/>
          <a:stretch/>
        </p:blipFill>
        <p:spPr>
          <a:xfrm rot="12470831">
            <a:off x="3595188" y="3427627"/>
            <a:ext cx="1784379" cy="1092499"/>
          </a:xfrm>
          <a:prstGeom prst="rect">
            <a:avLst/>
          </a:prstGeom>
        </p:spPr>
      </p:pic>
      <p:pic>
        <p:nvPicPr>
          <p:cNvPr id="7" name="图片 6" descr="光纤w.png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2838" r="97607">
                        <a14:foregroundMark x1="5887" y1="40130" x2="63617" y2="57403"/>
                        <a14:foregroundMark x1="73846" y1="53506" x2="73846" y2="53506"/>
                        <a14:foregroundMark x1="50974" y1="61429" x2="55125" y2="62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771"/>
          <a:stretch/>
        </p:blipFill>
        <p:spPr>
          <a:xfrm rot="19860691">
            <a:off x="2400051" y="2907097"/>
            <a:ext cx="712361" cy="547185"/>
          </a:xfrm>
          <a:prstGeom prst="rect">
            <a:avLst/>
          </a:prstGeom>
        </p:spPr>
      </p:pic>
      <p:pic>
        <p:nvPicPr>
          <p:cNvPr id="8" name="图片 7" descr="光纤w.png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2838" r="97607">
                        <a14:foregroundMark x1="5887" y1="40130" x2="63617" y2="57403"/>
                        <a14:foregroundMark x1="73846" y1="53506" x2="73846" y2="53506"/>
                        <a14:foregroundMark x1="50974" y1="61429" x2="55125" y2="62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8858"/>
          <a:stretch/>
        </p:blipFill>
        <p:spPr>
          <a:xfrm rot="19860691">
            <a:off x="-169397" y="3885500"/>
            <a:ext cx="2387248" cy="54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418685"/>
      </p:ext>
    </p:extLst>
  </p:cSld>
  <p:clrMapOvr>
    <a:masterClrMapping/>
  </p:clrMapOvr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宽屏公开课演讲.pot</Template>
  <TotalTime>598</TotalTime>
  <Words>1534</Words>
  <Application>Microsoft Macintosh PowerPoint</Application>
  <PresentationFormat>全屏显示(16:9)</PresentationFormat>
  <Paragraphs>85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Arial</vt:lpstr>
      <vt:lpstr>Calibri</vt:lpstr>
      <vt:lpstr>宽屏公开课演讲</vt:lpstr>
      <vt:lpstr>如何学习显微手术</vt:lpstr>
      <vt:lpstr>外眼手术</vt:lpstr>
      <vt:lpstr>PowerPoint 演示文稿</vt:lpstr>
      <vt:lpstr>PowerPoint 演示文稿</vt:lpstr>
      <vt:lpstr>PowerPoint 演示文稿</vt:lpstr>
      <vt:lpstr>PowerPoint 演示文稿</vt:lpstr>
      <vt:lpstr>眼表</vt:lpstr>
      <vt:lpstr>进入前房</vt:lpstr>
      <vt:lpstr>进入玻璃体</vt:lpstr>
      <vt:lpstr>学习手术的技巧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Goldengrape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Grape Golden</dc:creator>
  <cp:lastModifiedBy>X Z</cp:lastModifiedBy>
  <cp:revision>55</cp:revision>
  <dcterms:created xsi:type="dcterms:W3CDTF">2015-08-23T19:17:07Z</dcterms:created>
  <dcterms:modified xsi:type="dcterms:W3CDTF">2019-07-04T04:14:28Z</dcterms:modified>
</cp:coreProperties>
</file>

<file path=docProps/thumbnail.jpeg>
</file>